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15620"/>
    <p:restoredTop sz="94660"/>
  </p:normalViewPr>
  <p:slideViewPr>
    <p:cSldViewPr>
      <p:cViewPr varScale="1">
        <p:scale>
          <a:sx n="52" d="100"/>
          <a:sy n="52" d="100"/>
        </p:scale>
        <p:origin x="-1506" y="-90"/>
      </p:cViewPr>
      <p:guideLst>
        <p:guide orient="horz" pos="2160"/>
        <p:guide pos="2880"/>
      </p:guideLst>
    </p:cSldViewPr>
  </p:slideViewPr>
  <p:notesTextViewPr>
    <p:cViewPr>
      <p:scale>
        <a:sx n="1" d="1"/>
        <a:sy n="1" d="1"/>
      </p:scale>
      <p:origin x="0" y="0"/>
    </p:cViewPr>
  </p:notesTextViewPr>
  <p:sorterViewPr>
    <p:cViewPr>
      <p:scale>
        <a:sx n="100" d="100"/>
        <a:sy n="100" d="100"/>
      </p:scale>
      <p:origin x="0" y="148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8C5C55-9549-4604-BC2E-5B1A4132F59D}" type="datetimeFigureOut">
              <a:rPr lang="en-PH" smtClean="0"/>
              <a:t>10/2/2012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C5C55-9549-4604-BC2E-5B1A4132F59D}" type="datetimeFigureOut">
              <a:rPr lang="en-PH" smtClean="0"/>
              <a:t>10/2/2012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C5C55-9549-4604-BC2E-5B1A4132F59D}" type="datetimeFigureOut">
              <a:rPr lang="en-PH" smtClean="0"/>
              <a:t>10/2/2012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C5C55-9549-4604-BC2E-5B1A4132F59D}" type="datetimeFigureOut">
              <a:rPr lang="en-PH" smtClean="0"/>
              <a:t>10/2/2012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8C5C55-9549-4604-BC2E-5B1A4132F59D}" type="datetimeFigureOut">
              <a:rPr lang="en-PH" smtClean="0"/>
              <a:t>10/2/2012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8C5C55-9549-4604-BC2E-5B1A4132F59D}" type="datetimeFigureOut">
              <a:rPr lang="en-PH" smtClean="0"/>
              <a:t>10/2/2012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8C5C55-9549-4604-BC2E-5B1A4132F59D}" type="datetimeFigureOut">
              <a:rPr lang="en-PH" smtClean="0"/>
              <a:t>10/2/2012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8C5C55-9549-4604-BC2E-5B1A4132F59D}" type="datetimeFigureOut">
              <a:rPr lang="en-PH" smtClean="0"/>
              <a:t>10/2/2012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C5C55-9549-4604-BC2E-5B1A4132F59D}" type="datetimeFigureOut">
              <a:rPr lang="en-PH" smtClean="0"/>
              <a:t>10/2/2012</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8C5C55-9549-4604-BC2E-5B1A4132F59D}" type="datetimeFigureOut">
              <a:rPr lang="en-PH" smtClean="0"/>
              <a:t>10/2/2012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62FC04D-0A4B-4973-97AA-1F06A194D01B}" type="slidenum">
              <a:rPr lang="en-PH" smtClean="0"/>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8C5C55-9549-4604-BC2E-5B1A4132F59D}" type="datetimeFigureOut">
              <a:rPr lang="en-PH" smtClean="0"/>
              <a:t>10/2/2012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E62FC04D-0A4B-4973-97AA-1F06A194D01B}" type="slidenum">
              <a:rPr lang="en-PH" smtClean="0"/>
              <a:t>‹#›</a:t>
            </a:fld>
            <a:endParaRPr lang="en-PH"/>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B28C5C55-9549-4604-BC2E-5B1A4132F59D}" type="datetimeFigureOut">
              <a:rPr lang="en-PH" smtClean="0"/>
              <a:t>10/2/2012</a:t>
            </a:fld>
            <a:endParaRPr lang="en-PH"/>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PH"/>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E62FC04D-0A4B-4973-97AA-1F06A194D01B}" type="slidenum">
              <a:rPr lang="en-PH" smtClean="0"/>
              <a:t>‹#›</a:t>
            </a:fld>
            <a:endParaRPr lang="en-PH"/>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971800"/>
            <a:ext cx="7117180" cy="1881780"/>
          </a:xfrm>
        </p:spPr>
        <p:txBody>
          <a:bodyPr/>
          <a:lstStyle/>
          <a:p>
            <a:r>
              <a:rPr lang="en-PH" b="1" dirty="0" smtClean="0">
                <a:solidFill>
                  <a:schemeClr val="accent4">
                    <a:lumMod val="20000"/>
                    <a:lumOff val="80000"/>
                  </a:schemeClr>
                </a:solidFill>
                <a:latin typeface="FangSong" pitchFamily="49" charset="-122"/>
                <a:ea typeface="FangSong" pitchFamily="49" charset="-122"/>
              </a:rPr>
              <a:t>“</a:t>
            </a:r>
            <a:r>
              <a:rPr lang="en-PH" b="1" dirty="0">
                <a:solidFill>
                  <a:schemeClr val="accent4">
                    <a:lumMod val="40000"/>
                    <a:lumOff val="60000"/>
                  </a:schemeClr>
                </a:solidFill>
                <a:latin typeface="FangSong" pitchFamily="49" charset="-122"/>
                <a:ea typeface="FangSong" pitchFamily="49" charset="-122"/>
              </a:rPr>
              <a:t/>
            </a:r>
            <a:br>
              <a:rPr lang="en-PH" b="1" dirty="0">
                <a:solidFill>
                  <a:schemeClr val="accent4">
                    <a:lumMod val="40000"/>
                    <a:lumOff val="60000"/>
                  </a:schemeClr>
                </a:solidFill>
                <a:latin typeface="FangSong" pitchFamily="49" charset="-122"/>
                <a:ea typeface="FangSong" pitchFamily="49" charset="-122"/>
              </a:rPr>
            </a:br>
            <a:endParaRPr lang="en-PH" sz="4400" dirty="0">
              <a:solidFill>
                <a:schemeClr val="accent4">
                  <a:lumMod val="40000"/>
                  <a:lumOff val="60000"/>
                </a:schemeClr>
              </a:solidFill>
              <a:latin typeface="FangSong" pitchFamily="49" charset="-122"/>
              <a:ea typeface="FangSong" pitchFamily="49" charset="-122"/>
            </a:endParaRPr>
          </a:p>
        </p:txBody>
      </p:sp>
      <p:sp>
        <p:nvSpPr>
          <p:cNvPr id="3" name="Subtitle 2"/>
          <p:cNvSpPr>
            <a:spLocks noGrp="1"/>
          </p:cNvSpPr>
          <p:nvPr>
            <p:ph type="subTitle" idx="1"/>
          </p:nvPr>
        </p:nvSpPr>
        <p:spPr>
          <a:xfrm>
            <a:off x="1009442" y="4777380"/>
            <a:ext cx="7117180" cy="1242420"/>
          </a:xfrm>
        </p:spPr>
        <p:txBody>
          <a:bodyPr>
            <a:normAutofit/>
          </a:bodyPr>
          <a:lstStyle/>
          <a:p>
            <a:endParaRPr lang="en-PH" sz="2800" b="1" dirty="0" smtClean="0">
              <a:latin typeface="FangSong" pitchFamily="49" charset="-122"/>
              <a:ea typeface="FangSong" pitchFamily="49" charset="-122"/>
            </a:endParaRPr>
          </a:p>
          <a:p>
            <a:r>
              <a:rPr lang="en-PH" sz="2800" b="1" dirty="0" smtClean="0">
                <a:latin typeface="FangSong" pitchFamily="49" charset="-122"/>
                <a:ea typeface="FangSong" pitchFamily="49" charset="-122"/>
              </a:rPr>
              <a:t>Edgar Allan Poe</a:t>
            </a:r>
            <a:endParaRPr lang="en-PH" sz="2800" dirty="0">
              <a:latin typeface="FangSong" pitchFamily="49" charset="-122"/>
              <a:ea typeface="FangSong" pitchFamily="49" charset="-122"/>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889" y="388620"/>
            <a:ext cx="4038600" cy="3266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6400" y="429260"/>
            <a:ext cx="2085975" cy="219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4500" y="3138170"/>
            <a:ext cx="24765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6546" y="2473960"/>
            <a:ext cx="2438400" cy="1028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6176" y="338455"/>
            <a:ext cx="2657475" cy="172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9387" y="1797685"/>
            <a:ext cx="3381375"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40822" y="3434080"/>
            <a:ext cx="1628775"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69597" y="3076575"/>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881331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1"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4881562"/>
            <a:ext cx="7125113" cy="924475"/>
          </a:xfrm>
        </p:spPr>
        <p:txBody>
          <a:bodyPr>
            <a:normAutofit fontScale="90000"/>
          </a:bodyPr>
          <a:lstStyle/>
          <a:p>
            <a:r>
              <a:rPr lang="en-PH" b="1" dirty="0" smtClean="0">
                <a:solidFill>
                  <a:schemeClr val="accent4">
                    <a:lumMod val="20000"/>
                    <a:lumOff val="80000"/>
                  </a:schemeClr>
                </a:solidFill>
                <a:latin typeface="FangSong" pitchFamily="49" charset="-122"/>
                <a:ea typeface="FangSong" pitchFamily="49" charset="-122"/>
              </a:rPr>
              <a:t>Reading/Writing</a:t>
            </a:r>
            <a:br>
              <a:rPr lang="en-PH" b="1" dirty="0" smtClean="0">
                <a:solidFill>
                  <a:schemeClr val="accent4">
                    <a:lumMod val="20000"/>
                    <a:lumOff val="80000"/>
                  </a:schemeClr>
                </a:solidFill>
                <a:latin typeface="FangSong" pitchFamily="49" charset="-122"/>
                <a:ea typeface="FangSong" pitchFamily="49" charset="-122"/>
              </a:rPr>
            </a:br>
            <a:r>
              <a:rPr lang="en-PH" b="1" dirty="0" smtClean="0">
                <a:solidFill>
                  <a:schemeClr val="accent4">
                    <a:lumMod val="20000"/>
                    <a:lumOff val="80000"/>
                  </a:schemeClr>
                </a:solidFill>
                <a:latin typeface="FangSong" pitchFamily="49" charset="-122"/>
                <a:ea typeface="FangSong" pitchFamily="49" charset="-122"/>
              </a:rPr>
              <a:t>level: </a:t>
            </a:r>
            <a:r>
              <a:rPr lang="en-PH" b="1" dirty="0">
                <a:solidFill>
                  <a:schemeClr val="accent4">
                    <a:lumMod val="20000"/>
                    <a:lumOff val="80000"/>
                  </a:schemeClr>
                </a:solidFill>
                <a:latin typeface="FangSong" pitchFamily="49" charset="-122"/>
                <a:ea typeface="FangSong" pitchFamily="49" charset="-122"/>
              </a:rPr>
              <a:t>Senior</a:t>
            </a:r>
            <a:endParaRPr lang="en-PH" dirty="0">
              <a:solidFill>
                <a:schemeClr val="accent4">
                  <a:lumMod val="20000"/>
                  <a:lumOff val="80000"/>
                </a:schemeClr>
              </a:solidFill>
              <a:latin typeface="FangSong" pitchFamily="49" charset="-122"/>
              <a:ea typeface="FangSong" pitchFamily="49" charset="-122"/>
            </a:endParaRPr>
          </a:p>
        </p:txBody>
      </p:sp>
      <p:sp>
        <p:nvSpPr>
          <p:cNvPr id="3" name="Content Placeholder 2"/>
          <p:cNvSpPr>
            <a:spLocks noGrp="1"/>
          </p:cNvSpPr>
          <p:nvPr>
            <p:ph idx="1"/>
          </p:nvPr>
        </p:nvSpPr>
        <p:spPr>
          <a:xfrm>
            <a:off x="381000" y="214313"/>
            <a:ext cx="7125112" cy="4051437"/>
          </a:xfrm>
        </p:spPr>
        <p:txBody>
          <a:bodyPr/>
          <a:lstStyle/>
          <a:p>
            <a:pPr marL="0" indent="0">
              <a:buNone/>
            </a:pPr>
            <a:r>
              <a:rPr lang="en-PH" dirty="0"/>
              <a:t/>
            </a:r>
            <a:br>
              <a:rPr lang="en-PH" dirty="0"/>
            </a:br>
            <a:r>
              <a:rPr lang="en-PH" sz="2800" dirty="0">
                <a:solidFill>
                  <a:schemeClr val="accent4">
                    <a:lumMod val="20000"/>
                    <a:lumOff val="80000"/>
                  </a:schemeClr>
                </a:solidFill>
                <a:latin typeface="Century Gothic" pitchFamily="34" charset="0"/>
                <a:ea typeface="FangSong" pitchFamily="49" charset="-122"/>
              </a:rPr>
              <a:t>Materials Required: reading, overhead, graphic organizer, dictionary, markers </a:t>
            </a:r>
            <a:br>
              <a:rPr lang="en-PH" sz="2800" dirty="0">
                <a:solidFill>
                  <a:schemeClr val="accent4">
                    <a:lumMod val="20000"/>
                    <a:lumOff val="80000"/>
                  </a:schemeClr>
                </a:solidFill>
                <a:latin typeface="Century Gothic" pitchFamily="34" charset="0"/>
                <a:ea typeface="FangSong" pitchFamily="49" charset="-122"/>
              </a:rPr>
            </a:br>
            <a:r>
              <a:rPr lang="en-PH" sz="2800" dirty="0">
                <a:solidFill>
                  <a:schemeClr val="accent4">
                    <a:lumMod val="20000"/>
                    <a:lumOff val="80000"/>
                  </a:schemeClr>
                </a:solidFill>
                <a:latin typeface="Century Gothic" pitchFamily="34" charset="0"/>
                <a:ea typeface="FangSong" pitchFamily="49" charset="-122"/>
              </a:rPr>
              <a:t>Activity Time: class period maybe two </a:t>
            </a:r>
            <a:br>
              <a:rPr lang="en-PH" sz="2800" dirty="0">
                <a:solidFill>
                  <a:schemeClr val="accent4">
                    <a:lumMod val="20000"/>
                    <a:lumOff val="80000"/>
                  </a:schemeClr>
                </a:solidFill>
                <a:latin typeface="Century Gothic" pitchFamily="34" charset="0"/>
                <a:ea typeface="FangSong" pitchFamily="49" charset="-122"/>
              </a:rPr>
            </a:br>
            <a:r>
              <a:rPr lang="en-PH" sz="2800" dirty="0">
                <a:solidFill>
                  <a:schemeClr val="accent4">
                    <a:lumMod val="20000"/>
                    <a:lumOff val="80000"/>
                  </a:schemeClr>
                </a:solidFill>
                <a:latin typeface="Century Gothic" pitchFamily="34" charset="0"/>
                <a:ea typeface="FangSong" pitchFamily="49" charset="-122"/>
              </a:rPr>
              <a:t>Concepts Taught: </a:t>
            </a:r>
            <a:r>
              <a:rPr lang="en-PH" sz="2800" dirty="0" err="1">
                <a:solidFill>
                  <a:schemeClr val="accent4">
                    <a:lumMod val="20000"/>
                    <a:lumOff val="80000"/>
                  </a:schemeClr>
                </a:solidFill>
                <a:latin typeface="Century Gothic" pitchFamily="34" charset="0"/>
                <a:ea typeface="FangSong" pitchFamily="49" charset="-122"/>
              </a:rPr>
              <a:t>analyze</a:t>
            </a:r>
            <a:r>
              <a:rPr lang="en-PH" sz="2800" dirty="0">
                <a:solidFill>
                  <a:schemeClr val="accent4">
                    <a:lumMod val="20000"/>
                    <a:lumOff val="80000"/>
                  </a:schemeClr>
                </a:solidFill>
                <a:latin typeface="Century Gothic" pitchFamily="34" charset="0"/>
                <a:ea typeface="FangSong" pitchFamily="49" charset="-122"/>
              </a:rPr>
              <a:t> and interpret story</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38100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281746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grpId="0" nodeType="after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 presetClass="path" presetSubtype="0" accel="50000" decel="50000" fill="hold" nodeType="clickEffect">
                                  <p:stCondLst>
                                    <p:cond delay="0"/>
                                  </p:stCondLst>
                                  <p:childTnLst>
                                    <p:animMotion origin="layout" path="M 0 0 C 0.069 0 0.125 0.056 0.125 0.125 C 0.125 0.194 0.069 0.25 0 0.25 C -0.069 0.25 -0.125 0.194 -0.125 0.125 C -0.125 0.056 -0.069 0 0 0 Z" pathEditMode="relative" ptsTypes="">
                                      <p:cBhvr>
                                        <p:cTn id="14" dur="2000" fill="hold"/>
                                        <p:tgtEl>
                                          <p:spTgt spid="2050"/>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dirty="0"/>
          </a:p>
        </p:txBody>
      </p:sp>
      <p:sp>
        <p:nvSpPr>
          <p:cNvPr id="3" name="Content Placeholder 2"/>
          <p:cNvSpPr>
            <a:spLocks noGrp="1"/>
          </p:cNvSpPr>
          <p:nvPr>
            <p:ph idx="1"/>
          </p:nvPr>
        </p:nvSpPr>
        <p:spPr>
          <a:xfrm>
            <a:off x="762000" y="1295400"/>
            <a:ext cx="7125112" cy="4051437"/>
          </a:xfrm>
        </p:spPr>
        <p:txBody>
          <a:bodyPr>
            <a:normAutofit/>
          </a:bodyPr>
          <a:lstStyle/>
          <a:p>
            <a:r>
              <a:rPr lang="en-PH" sz="2000" dirty="0">
                <a:latin typeface="Aharoni" pitchFamily="2" charset="-79"/>
                <a:cs typeface="Aharoni" pitchFamily="2" charset="-79"/>
              </a:rPr>
              <a:t>Grade/Class/Subject: 9/LA/Reading</a:t>
            </a:r>
          </a:p>
          <a:p>
            <a:r>
              <a:rPr lang="en-PH" sz="2000" dirty="0">
                <a:latin typeface="Aharoni" pitchFamily="2" charset="-79"/>
                <a:cs typeface="Aharoni" pitchFamily="2" charset="-79"/>
              </a:rPr>
              <a:t>Objectives: To </a:t>
            </a:r>
            <a:r>
              <a:rPr lang="en-PH" sz="2000" dirty="0" err="1">
                <a:latin typeface="Aharoni" pitchFamily="2" charset="-79"/>
                <a:cs typeface="Aharoni" pitchFamily="2" charset="-79"/>
              </a:rPr>
              <a:t>analyze</a:t>
            </a:r>
            <a:r>
              <a:rPr lang="en-PH" sz="2000" dirty="0">
                <a:latin typeface="Aharoni" pitchFamily="2" charset="-79"/>
                <a:cs typeface="Aharoni" pitchFamily="2" charset="-79"/>
              </a:rPr>
              <a:t> and interpret the story, work on comprehension, respond to literature, recognize analogies, make connections, read story aloud (oral fluency), use prediction skills </a:t>
            </a:r>
          </a:p>
          <a:p>
            <a:endParaRPr lang="en-PH" sz="2000" dirty="0">
              <a:latin typeface="Aharoni" pitchFamily="2" charset="-79"/>
              <a:cs typeface="Aharoni" pitchFamily="2" charset="-79"/>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6463" y="4157345"/>
            <a:ext cx="2200275"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52337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1000"/>
                                        <p:tgtEl>
                                          <p:spTgt spid="1026"/>
                                        </p:tgtEl>
                                      </p:cBhvr>
                                    </p:animEffect>
                                    <p:anim calcmode="lin" valueType="num">
                                      <p:cBhvr>
                                        <p:cTn id="22" dur="1000" fill="hold"/>
                                        <p:tgtEl>
                                          <p:spTgt spid="1026"/>
                                        </p:tgtEl>
                                        <p:attrNameLst>
                                          <p:attrName>ppt_x</p:attrName>
                                        </p:attrNameLst>
                                      </p:cBhvr>
                                      <p:tavLst>
                                        <p:tav tm="0">
                                          <p:val>
                                            <p:strVal val="#ppt_x"/>
                                          </p:val>
                                        </p:tav>
                                        <p:tav tm="100000">
                                          <p:val>
                                            <p:strVal val="#ppt_x"/>
                                          </p:val>
                                        </p:tav>
                                      </p:tavLst>
                                    </p:anim>
                                    <p:anim calcmode="lin" valueType="num">
                                      <p:cBhvr>
                                        <p:cTn id="2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dirty="0"/>
          </a:p>
        </p:txBody>
      </p:sp>
      <p:sp>
        <p:nvSpPr>
          <p:cNvPr id="3" name="Content Placeholder 2"/>
          <p:cNvSpPr>
            <a:spLocks noGrp="1"/>
          </p:cNvSpPr>
          <p:nvPr>
            <p:ph idx="1"/>
          </p:nvPr>
        </p:nvSpPr>
        <p:spPr/>
        <p:txBody>
          <a:bodyPr>
            <a:normAutofit lnSpcReduction="10000"/>
          </a:bodyPr>
          <a:lstStyle/>
          <a:p>
            <a:r>
              <a:rPr lang="en-PH" dirty="0"/>
              <a:t>State Standards: Standard 1-Students read and understand a variety of materials. Standard 4-Students apply thinking skills to their reading, writing, speaking, listening, and viewing. Standard 5-Students read to locate, select, and make use of relevant information from a variety of media, reference, and technological sources.</a:t>
            </a:r>
            <a:br>
              <a:rPr lang="en-PH" dirty="0"/>
            </a:br>
            <a:r>
              <a:rPr lang="en-PH" dirty="0"/>
              <a:t>Standard 6- Students read and recognize literature as a record of human experience.</a:t>
            </a:r>
          </a:p>
          <a:p>
            <a:r>
              <a:rPr lang="en-PH" dirty="0"/>
              <a:t>NCTE Standards Addressed</a:t>
            </a:r>
          </a:p>
          <a:p>
            <a:r>
              <a:rPr lang="en-PH" dirty="0"/>
              <a:t>NL-ENG.K-12.1 Reading for Perspective</a:t>
            </a:r>
            <a:br>
              <a:rPr lang="en-PH" dirty="0"/>
            </a:br>
            <a:r>
              <a:rPr lang="en-PH" dirty="0"/>
              <a:t>NL-ENG.K-12.2 Reading for Understanding</a:t>
            </a:r>
            <a:br>
              <a:rPr lang="en-PH" dirty="0"/>
            </a:br>
            <a:r>
              <a:rPr lang="en-PH" dirty="0"/>
              <a:t>NL-ENG.K-12.6 Applying Strategies</a:t>
            </a:r>
            <a:br>
              <a:rPr lang="en-PH" dirty="0"/>
            </a:br>
            <a:r>
              <a:rPr lang="en-PH" dirty="0"/>
              <a:t>NL-ENG.K-12.12 Applying Language Skill</a:t>
            </a:r>
          </a:p>
          <a:p>
            <a:endParaRPr lang="en-PH" dirty="0"/>
          </a:p>
        </p:txBody>
      </p:sp>
    </p:spTree>
    <p:extLst>
      <p:ext uri="{BB962C8B-B14F-4D97-AF65-F5344CB8AC3E}">
        <p14:creationId xmlns:p14="http://schemas.microsoft.com/office/powerpoint/2010/main" val="2404993500"/>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dirty="0"/>
          </a:p>
        </p:txBody>
      </p:sp>
      <p:sp>
        <p:nvSpPr>
          <p:cNvPr id="3" name="Content Placeholder 2"/>
          <p:cNvSpPr>
            <a:spLocks noGrp="1"/>
          </p:cNvSpPr>
          <p:nvPr>
            <p:ph idx="1"/>
          </p:nvPr>
        </p:nvSpPr>
        <p:spPr/>
        <p:txBody>
          <a:bodyPr>
            <a:normAutofit fontScale="92500" lnSpcReduction="20000"/>
          </a:bodyPr>
          <a:lstStyle/>
          <a:p>
            <a:r>
              <a:rPr lang="en-PH" dirty="0"/>
              <a:t>Lesson Sequence</a:t>
            </a:r>
            <a:br>
              <a:rPr lang="en-PH" dirty="0"/>
            </a:br>
            <a:r>
              <a:rPr lang="en-PH" dirty="0"/>
              <a:t>1. This is a long reading and somewhat difficult so I want to get them motivate and build the anticipation so that they can better understand the reading. As a class we will first discuss the title of “The Tell-Tale Heart.” We will discuss what we think this title means (predicting and activating prior knowledge). </a:t>
            </a:r>
            <a:br>
              <a:rPr lang="en-PH" dirty="0"/>
            </a:br>
            <a:r>
              <a:rPr lang="en-PH" dirty="0"/>
              <a:t>2. Then we will discuss the different meanings of tale. For example: I told a tall tale vs. The dog has a long tale. I will ask them which tale are we talking about. </a:t>
            </a:r>
            <a:br>
              <a:rPr lang="en-PH" dirty="0"/>
            </a:br>
            <a:r>
              <a:rPr lang="en-PH" dirty="0"/>
              <a:t>3. The story is 6 pages so for the first day we will only focus on the first three. Before we start reading we will also discuss the author. I will ask the students if they know who he is (Edgar Allan Poe) and if so what they know about him or have read of his. I then will tell them a little about the author. This will help them recognize his style of writing. I will put this info on overhead (his picture and short biography).</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399" y="228600"/>
            <a:ext cx="2543175"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1187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randombar(horizontal)">
                                      <p:cBhvr>
                                        <p:cTn id="14"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dirty="0"/>
          </a:p>
        </p:txBody>
      </p:sp>
      <p:sp>
        <p:nvSpPr>
          <p:cNvPr id="3" name="Content Placeholder 2"/>
          <p:cNvSpPr>
            <a:spLocks noGrp="1"/>
          </p:cNvSpPr>
          <p:nvPr>
            <p:ph idx="1"/>
          </p:nvPr>
        </p:nvSpPr>
        <p:spPr/>
        <p:txBody>
          <a:bodyPr>
            <a:normAutofit fontScale="92500"/>
          </a:bodyPr>
          <a:lstStyle/>
          <a:p>
            <a:r>
              <a:rPr lang="en-PH" dirty="0"/>
              <a:t>4. Also, before reading I will ask the students to review the reading and highlight the words they do not know or recognize. This will be apart of their individual assessment. </a:t>
            </a:r>
            <a:br>
              <a:rPr lang="en-PH" dirty="0"/>
            </a:br>
            <a:r>
              <a:rPr lang="en-PH" dirty="0"/>
              <a:t>5. I then will hand out a graphic organizer. They will need to write the word, define it, write a sentence and draw a picture that helps them remember the words. I will do a practice example with them using the graphic organizer printed on the overhead. I will gather the words they do not know from both days and use them throughout the week they will get extra points if they catch me using one of the words.</a:t>
            </a:r>
          </a:p>
          <a:p>
            <a:r>
              <a:rPr lang="en-PH" dirty="0"/>
              <a:t>For example:</a:t>
            </a:r>
          </a:p>
          <a:p>
            <a:r>
              <a:rPr lang="en-PH" dirty="0"/>
              <a:t/>
            </a:r>
            <a:br>
              <a:rPr lang="en-PH" dirty="0"/>
            </a:br>
            <a:r>
              <a:rPr lang="en-PH" dirty="0"/>
              <a:t>There will be four of these boxes per sheet front and back.</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1330" y="59054"/>
            <a:ext cx="26860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870686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nodeType="clickEffect">
                                  <p:stCondLst>
                                    <p:cond delay="0"/>
                                  </p:stCondLst>
                                  <p:childTnLst>
                                    <p:set>
                                      <p:cBhvr>
                                        <p:cTn id="27" dur="1" fill="hold">
                                          <p:stCondLst>
                                            <p:cond delay="0"/>
                                          </p:stCondLst>
                                        </p:cTn>
                                        <p:tgtEl>
                                          <p:spTgt spid="3074"/>
                                        </p:tgtEl>
                                        <p:attrNameLst>
                                          <p:attrName>style.visibility</p:attrName>
                                        </p:attrNameLst>
                                      </p:cBhvr>
                                      <p:to>
                                        <p:strVal val="visible"/>
                                      </p:to>
                                    </p:set>
                                    <p:animEffect transition="in" filter="fade">
                                      <p:cBhvr>
                                        <p:cTn id="28" dur="2000"/>
                                        <p:tgtEl>
                                          <p:spTgt spid="3074"/>
                                        </p:tgtEl>
                                      </p:cBhvr>
                                    </p:animEffect>
                                    <p:anim calcmode="lin" valueType="num">
                                      <p:cBhvr>
                                        <p:cTn id="29" dur="2000" fill="hold"/>
                                        <p:tgtEl>
                                          <p:spTgt spid="3074"/>
                                        </p:tgtEl>
                                        <p:attrNameLst>
                                          <p:attrName>ppt_w</p:attrName>
                                        </p:attrNameLst>
                                      </p:cBhvr>
                                      <p:tavLst>
                                        <p:tav tm="0" fmla="#ppt_w*sin(2.5*pi*$)">
                                          <p:val>
                                            <p:fltVal val="0"/>
                                          </p:val>
                                        </p:tav>
                                        <p:tav tm="100000">
                                          <p:val>
                                            <p:fltVal val="1"/>
                                          </p:val>
                                        </p:tav>
                                      </p:tavLst>
                                    </p:anim>
                                    <p:anim calcmode="lin" valueType="num">
                                      <p:cBhvr>
                                        <p:cTn id="30" dur="2000" fill="hold"/>
                                        <p:tgtEl>
                                          <p:spTgt spid="30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0212" y="769620"/>
            <a:ext cx="7125113" cy="924475"/>
          </a:xfrm>
        </p:spPr>
        <p:txBody>
          <a:bodyPr/>
          <a:lstStyle/>
          <a:p>
            <a:endParaRPr lang="en-PH" dirty="0"/>
          </a:p>
        </p:txBody>
      </p:sp>
      <p:sp>
        <p:nvSpPr>
          <p:cNvPr id="3" name="Content Placeholder 2"/>
          <p:cNvSpPr>
            <a:spLocks noGrp="1"/>
          </p:cNvSpPr>
          <p:nvPr>
            <p:ph idx="1"/>
          </p:nvPr>
        </p:nvSpPr>
        <p:spPr>
          <a:xfrm>
            <a:off x="990600" y="2362200"/>
            <a:ext cx="7125112" cy="4051437"/>
          </a:xfrm>
        </p:spPr>
        <p:txBody>
          <a:bodyPr>
            <a:normAutofit fontScale="92500" lnSpcReduction="20000"/>
          </a:bodyPr>
          <a:lstStyle/>
          <a:p>
            <a:r>
              <a:rPr lang="en-PH" dirty="0"/>
              <a:t>6. After they have filled out this chart they may begin reading. They will only read three pages and I will provide them with comprehension questions and also to </a:t>
            </a:r>
            <a:r>
              <a:rPr lang="en-PH" dirty="0" err="1"/>
              <a:t>analyze</a:t>
            </a:r>
            <a:r>
              <a:rPr lang="en-PH" dirty="0"/>
              <a:t> the reading after they have read the first three pages. </a:t>
            </a:r>
            <a:br>
              <a:rPr lang="en-PH" dirty="0"/>
            </a:br>
            <a:r>
              <a:rPr lang="en-PH" dirty="0"/>
              <a:t>Example Questions: What is the narrators motive for killing the old man?</a:t>
            </a:r>
            <a:br>
              <a:rPr lang="en-PH" dirty="0"/>
            </a:br>
            <a:r>
              <a:rPr lang="en-PH" dirty="0"/>
              <a:t>What does the first sentence mean “….but why will you say that I am mad?” (Interpreting)</a:t>
            </a:r>
          </a:p>
          <a:p>
            <a:r>
              <a:rPr lang="en-PH" dirty="0"/>
              <a:t>Assessments: One of my assessments will be the discussion and the comprehension questions. The other assessment will be individual. They will study the graphic organizer and at the end of the next reading lesson they will draw a picture and write a sentence along with that picture. Also, at the end of the lesson we will share the pictures and see if the students can guess from the picture and the sentence which word we are presenting (group assessment). We will also be discussing these words throughout.</a:t>
            </a:r>
          </a:p>
          <a:p>
            <a:endParaRPr lang="en-PH"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52400"/>
            <a:ext cx="2066925"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2160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4098"/>
                                        </p:tgtEl>
                                        <p:attrNameLst>
                                          <p:attrName>style.visibility</p:attrName>
                                        </p:attrNameLst>
                                      </p:cBhvr>
                                      <p:to>
                                        <p:strVal val="visible"/>
                                      </p:to>
                                    </p:set>
                                    <p:animEffect transition="in" filter="wipe(down)">
                                      <p:cBhvr>
                                        <p:cTn id="21" dur="580">
                                          <p:stCondLst>
                                            <p:cond delay="0"/>
                                          </p:stCondLst>
                                        </p:cTn>
                                        <p:tgtEl>
                                          <p:spTgt spid="4098"/>
                                        </p:tgtEl>
                                      </p:cBhvr>
                                    </p:animEffect>
                                    <p:anim calcmode="lin" valueType="num">
                                      <p:cBhvr>
                                        <p:cTn id="22" dur="1822" tmFilter="0,0; 0.14,0.36; 0.43,0.73; 0.71,0.91; 1.0,1.0">
                                          <p:stCondLst>
                                            <p:cond delay="0"/>
                                          </p:stCondLst>
                                        </p:cTn>
                                        <p:tgtEl>
                                          <p:spTgt spid="4098"/>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098"/>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098"/>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098"/>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098"/>
                                        </p:tgtEl>
                                        <p:attrNameLst>
                                          <p:attrName>ppt_y</p:attrName>
                                        </p:attrNameLst>
                                      </p:cBhvr>
                                      <p:tavLst>
                                        <p:tav tm="0" fmla="#ppt_y-sin(pi*$)/81">
                                          <p:val>
                                            <p:fltVal val="0"/>
                                          </p:val>
                                        </p:tav>
                                        <p:tav tm="100000">
                                          <p:val>
                                            <p:fltVal val="1"/>
                                          </p:val>
                                        </p:tav>
                                      </p:tavLst>
                                    </p:anim>
                                    <p:animScale>
                                      <p:cBhvr>
                                        <p:cTn id="27" dur="26">
                                          <p:stCondLst>
                                            <p:cond delay="650"/>
                                          </p:stCondLst>
                                        </p:cTn>
                                        <p:tgtEl>
                                          <p:spTgt spid="4098"/>
                                        </p:tgtEl>
                                      </p:cBhvr>
                                      <p:to x="100000" y="60000"/>
                                    </p:animScale>
                                    <p:animScale>
                                      <p:cBhvr>
                                        <p:cTn id="28" dur="166" decel="50000">
                                          <p:stCondLst>
                                            <p:cond delay="676"/>
                                          </p:stCondLst>
                                        </p:cTn>
                                        <p:tgtEl>
                                          <p:spTgt spid="4098"/>
                                        </p:tgtEl>
                                      </p:cBhvr>
                                      <p:to x="100000" y="100000"/>
                                    </p:animScale>
                                    <p:animScale>
                                      <p:cBhvr>
                                        <p:cTn id="29" dur="26">
                                          <p:stCondLst>
                                            <p:cond delay="1312"/>
                                          </p:stCondLst>
                                        </p:cTn>
                                        <p:tgtEl>
                                          <p:spTgt spid="4098"/>
                                        </p:tgtEl>
                                      </p:cBhvr>
                                      <p:to x="100000" y="80000"/>
                                    </p:animScale>
                                    <p:animScale>
                                      <p:cBhvr>
                                        <p:cTn id="30" dur="166" decel="50000">
                                          <p:stCondLst>
                                            <p:cond delay="1338"/>
                                          </p:stCondLst>
                                        </p:cTn>
                                        <p:tgtEl>
                                          <p:spTgt spid="4098"/>
                                        </p:tgtEl>
                                      </p:cBhvr>
                                      <p:to x="100000" y="100000"/>
                                    </p:animScale>
                                    <p:animScale>
                                      <p:cBhvr>
                                        <p:cTn id="31" dur="26">
                                          <p:stCondLst>
                                            <p:cond delay="1642"/>
                                          </p:stCondLst>
                                        </p:cTn>
                                        <p:tgtEl>
                                          <p:spTgt spid="4098"/>
                                        </p:tgtEl>
                                      </p:cBhvr>
                                      <p:to x="100000" y="90000"/>
                                    </p:animScale>
                                    <p:animScale>
                                      <p:cBhvr>
                                        <p:cTn id="32" dur="166" decel="50000">
                                          <p:stCondLst>
                                            <p:cond delay="1668"/>
                                          </p:stCondLst>
                                        </p:cTn>
                                        <p:tgtEl>
                                          <p:spTgt spid="4098"/>
                                        </p:tgtEl>
                                      </p:cBhvr>
                                      <p:to x="100000" y="100000"/>
                                    </p:animScale>
                                    <p:animScale>
                                      <p:cBhvr>
                                        <p:cTn id="33" dur="26">
                                          <p:stCondLst>
                                            <p:cond delay="1808"/>
                                          </p:stCondLst>
                                        </p:cTn>
                                        <p:tgtEl>
                                          <p:spTgt spid="4098"/>
                                        </p:tgtEl>
                                      </p:cBhvr>
                                      <p:to x="100000" y="95000"/>
                                    </p:animScale>
                                    <p:animScale>
                                      <p:cBhvr>
                                        <p:cTn id="34" dur="166" decel="50000">
                                          <p:stCondLst>
                                            <p:cond delay="1834"/>
                                          </p:stCondLst>
                                        </p:cTn>
                                        <p:tgtEl>
                                          <p:spTgt spid="409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324"/>
            <a:ext cx="7125113" cy="924475"/>
          </a:xfrm>
        </p:spPr>
        <p:txBody>
          <a:bodyPr/>
          <a:lstStyle/>
          <a:p>
            <a:endParaRPr lang="en-PH"/>
          </a:p>
        </p:txBody>
      </p:sp>
      <p:sp>
        <p:nvSpPr>
          <p:cNvPr id="3" name="Content Placeholder 2"/>
          <p:cNvSpPr>
            <a:spLocks noGrp="1"/>
          </p:cNvSpPr>
          <p:nvPr>
            <p:ph idx="1"/>
          </p:nvPr>
        </p:nvSpPr>
        <p:spPr>
          <a:xfrm>
            <a:off x="466519" y="2213610"/>
            <a:ext cx="7125112" cy="4051437"/>
          </a:xfrm>
        </p:spPr>
        <p:txBody>
          <a:bodyPr>
            <a:normAutofit lnSpcReduction="10000"/>
          </a:bodyPr>
          <a:lstStyle/>
          <a:p>
            <a:r>
              <a:rPr lang="en-PH" dirty="0"/>
              <a:t>Accommodations: For the gifted and talented students I would have them draw the pictures and write sentences about the words without looking them up. I also would give an interpretation worksheet, which they then word interpret the text on their own. There would be discussion on it afterward. Also, for the students who are having a hard time with the reading we will re-read the story as a class and stop and discuss parts. I may have them go back and recall different passages. Throughout the reading as a class I will stop and have the students stop to ask them connection questions. </a:t>
            </a:r>
            <a:br>
              <a:rPr lang="en-PH" dirty="0"/>
            </a:br>
            <a:endParaRPr lang="en-PH" dirty="0"/>
          </a:p>
          <a:p>
            <a:pPr marL="0" indent="0">
              <a:buNone/>
            </a:pPr>
            <a:r>
              <a:rPr lang="en-PH" dirty="0"/>
              <a:t/>
            </a:r>
            <a:br>
              <a:rPr lang="en-PH" dirty="0"/>
            </a:br>
            <a:endParaRPr lang="en-PH"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334000"/>
            <a:ext cx="3495675" cy="1304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2286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4764357"/>
      </p:ext>
    </p:extLst>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Autumn</Template>
  <TotalTime>83</TotalTime>
  <Words>290</Words>
  <Application>Microsoft Office PowerPoint</Application>
  <PresentationFormat>On-screen Show (4:3)</PresentationFormat>
  <Paragraphs>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Autumn</vt:lpstr>
      <vt:lpstr>“ </vt:lpstr>
      <vt:lpstr>Reading/Writing level: Senior</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STORY”    Lesson Plan</dc:title>
  <dc:creator>Dale</dc:creator>
  <cp:lastModifiedBy>Dale</cp:lastModifiedBy>
  <cp:revision>7</cp:revision>
  <dcterms:created xsi:type="dcterms:W3CDTF">2012-10-01T17:53:58Z</dcterms:created>
  <dcterms:modified xsi:type="dcterms:W3CDTF">2012-10-02T00:59:11Z</dcterms:modified>
</cp:coreProperties>
</file>